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8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10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2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7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5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5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9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4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7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0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419E-E19F-43C0-9B84-122581BF8456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55C9-4715-4574-A4C4-C5D87D1FD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14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работы в стационаре, типа ОРИТ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 подготовил: </a:t>
            </a:r>
          </a:p>
          <a:p>
            <a:r>
              <a:rPr lang="ru-RU" dirty="0" smtClean="0"/>
              <a:t>Климов Михаил Михайлович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2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688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Оснащение стационара ОРИТ;</a:t>
            </a:r>
          </a:p>
          <a:p>
            <a:pPr marL="0" indent="0">
              <a:buNone/>
            </a:pPr>
            <a:r>
              <a:rPr lang="ru-RU" dirty="0" smtClean="0"/>
              <a:t>2. Профессиональная подготовка врача и ассистентов ОРИТ;</a:t>
            </a:r>
          </a:p>
          <a:p>
            <a:pPr marL="0" indent="0">
              <a:buNone/>
            </a:pPr>
            <a:r>
              <a:rPr lang="ru-RU" dirty="0" smtClean="0"/>
              <a:t>3. Алгоритм работы ОРИТ;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3646" y="1935921"/>
            <a:ext cx="2777727" cy="3703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139" y="1935922"/>
            <a:ext cx="2651042" cy="37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Оснащение стационара ОРИТ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026" y="1495514"/>
            <a:ext cx="5361773" cy="52471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Фонендоскоп;</a:t>
            </a:r>
          </a:p>
          <a:p>
            <a:r>
              <a:rPr lang="ru-RU" dirty="0" smtClean="0"/>
              <a:t>Тонометр;</a:t>
            </a:r>
          </a:p>
          <a:p>
            <a:r>
              <a:rPr lang="ru-RU" dirty="0" err="1" smtClean="0"/>
              <a:t>Инфузомат</a:t>
            </a:r>
            <a:r>
              <a:rPr lang="ru-RU" dirty="0" smtClean="0"/>
              <a:t>/Шприцевой дозатор;</a:t>
            </a:r>
          </a:p>
          <a:p>
            <a:r>
              <a:rPr lang="ru-RU" dirty="0" err="1" smtClean="0"/>
              <a:t>Пульсоксиметр</a:t>
            </a:r>
            <a:r>
              <a:rPr lang="ru-RU" dirty="0" smtClean="0"/>
              <a:t>/Монитор пациента;</a:t>
            </a:r>
          </a:p>
          <a:p>
            <a:r>
              <a:rPr lang="ru-RU" dirty="0" err="1" smtClean="0"/>
              <a:t>Глюкометр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Ларингоскоп + </a:t>
            </a:r>
            <a:r>
              <a:rPr lang="ru-RU" dirty="0" err="1" smtClean="0"/>
              <a:t>интубационные</a:t>
            </a:r>
            <a:r>
              <a:rPr lang="ru-RU" dirty="0" smtClean="0"/>
              <a:t> трубки с манжетой + мешок </a:t>
            </a:r>
            <a:r>
              <a:rPr lang="ru-RU" dirty="0" err="1" smtClean="0"/>
              <a:t>Амбу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Оксигенатор</a:t>
            </a:r>
            <a:r>
              <a:rPr lang="ru-RU" dirty="0" smtClean="0"/>
              <a:t>/ИВЛ;</a:t>
            </a:r>
          </a:p>
          <a:p>
            <a:r>
              <a:rPr lang="ru-RU" dirty="0" smtClean="0"/>
              <a:t>Расходные материалы(катетеры, шприцы, салфетки и </a:t>
            </a:r>
            <a:r>
              <a:rPr lang="ru-RU" dirty="0" err="1" smtClean="0"/>
              <a:t>тд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Препараты специфической терапии(</a:t>
            </a:r>
            <a:r>
              <a:rPr lang="ru-RU" dirty="0" err="1" smtClean="0"/>
              <a:t>ветмедин</a:t>
            </a:r>
            <a:r>
              <a:rPr lang="ru-RU" dirty="0" smtClean="0"/>
              <a:t>, адреналин, вазопрессин, </a:t>
            </a:r>
            <a:r>
              <a:rPr lang="ru-RU" dirty="0" err="1" smtClean="0"/>
              <a:t>нитропруссид</a:t>
            </a:r>
            <a:r>
              <a:rPr lang="ru-RU" dirty="0" smtClean="0"/>
              <a:t> натрия и </a:t>
            </a:r>
            <a:r>
              <a:rPr lang="ru-RU" dirty="0" err="1" smtClean="0"/>
              <a:t>тд</a:t>
            </a:r>
            <a:r>
              <a:rPr lang="ru-RU" dirty="0" smtClean="0"/>
              <a:t>.);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38" y="2316873"/>
            <a:ext cx="5370600" cy="3303336"/>
          </a:xfrm>
        </p:spPr>
      </p:pic>
    </p:spTree>
    <p:extLst>
      <p:ext uri="{BB962C8B-B14F-4D97-AF65-F5344CB8AC3E}">
        <p14:creationId xmlns:p14="http://schemas.microsoft.com/office/powerpoint/2010/main" val="42626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25" y="183377"/>
            <a:ext cx="3934564" cy="3418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486" y="183377"/>
            <a:ext cx="4195985" cy="3464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62" y="3691784"/>
            <a:ext cx="3755978" cy="29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Профессиональная подготовка врача и ассистентов ОРИТ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7055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Задача подготовки врачей и ассистентов, заключается в том, чтобы данные кадры могли оперативно принять решение и уметь применять полученные навыки, в случае поступления неотложных пациентов.</a:t>
            </a:r>
          </a:p>
          <a:p>
            <a:r>
              <a:rPr lang="ru-RU" dirty="0" smtClean="0"/>
              <a:t>Соблюдать дисциплину МОНИТОРИНГА пациентов и своевременно выполнять назначения лечащего врача, так же врача </a:t>
            </a:r>
            <a:r>
              <a:rPr lang="ru-RU" dirty="0" err="1" smtClean="0"/>
              <a:t>ОРИТа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7055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Знание и навыки:</a:t>
            </a:r>
          </a:p>
          <a:p>
            <a:pPr marL="0" indent="0">
              <a:buNone/>
            </a:pPr>
            <a:r>
              <a:rPr lang="ru-RU" dirty="0" smtClean="0"/>
              <a:t>-  Физиологически нормальные показатели организма(ЧСС, ЧДД, СНК, Сахар, АД.);</a:t>
            </a:r>
          </a:p>
          <a:p>
            <a:pPr>
              <a:buFontTx/>
              <a:buChar char="-"/>
            </a:pPr>
            <a:r>
              <a:rPr lang="ru-RU" dirty="0" smtClean="0"/>
              <a:t>Умение пользоваться аппаратурой и дифференцировать полученные данные, с последующим фиксированием данных в амбулаторной карте пациента, в зависимости от тяжести состояния пациента.</a:t>
            </a:r>
          </a:p>
          <a:p>
            <a:pPr>
              <a:buFontTx/>
              <a:buChar char="-"/>
            </a:pPr>
            <a:r>
              <a:rPr lang="ru-RU" dirty="0" smtClean="0"/>
              <a:t>Умение оказывать неотложную </a:t>
            </a:r>
            <a:r>
              <a:rPr lang="ru-RU" dirty="0"/>
              <a:t>(реанимационную) </a:t>
            </a:r>
            <a:r>
              <a:rPr lang="ru-RU" dirty="0" smtClean="0"/>
              <a:t>помощь.</a:t>
            </a:r>
          </a:p>
          <a:p>
            <a:pPr>
              <a:buFontTx/>
              <a:buChar char="-"/>
            </a:pPr>
            <a:r>
              <a:rPr lang="ru-RU" dirty="0" smtClean="0"/>
              <a:t>Знать и применять дозировки препаратов в ИТ;</a:t>
            </a:r>
          </a:p>
          <a:p>
            <a:pPr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 err="1" smtClean="0"/>
              <a:t>интубировать</a:t>
            </a:r>
            <a:r>
              <a:rPr lang="ru-RU" dirty="0" smtClean="0"/>
              <a:t> пациента и обеспечить венозный/артериальный доступ;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5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1" y="318585"/>
            <a:ext cx="3666146" cy="62347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29" y="319436"/>
            <a:ext cx="4253879" cy="3193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752" y="318584"/>
            <a:ext cx="2346295" cy="3194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329" y="3582625"/>
            <a:ext cx="5897533" cy="29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94830"/>
            <a:ext cx="10353761" cy="1326321"/>
          </a:xfrm>
        </p:spPr>
        <p:txBody>
          <a:bodyPr/>
          <a:lstStyle/>
          <a:p>
            <a:r>
              <a:rPr lang="ru-RU" dirty="0" smtClean="0"/>
              <a:t>Алгоритм действий ОРИТ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4" y="1521151"/>
            <a:ext cx="6649234" cy="52300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Интерстициальный отек легких:</a:t>
            </a:r>
          </a:p>
          <a:p>
            <a:pPr marL="0" indent="0">
              <a:buNone/>
            </a:pPr>
            <a:r>
              <a:rPr lang="ru-RU" dirty="0" smtClean="0"/>
              <a:t>- Цианоз слизистых;</a:t>
            </a:r>
          </a:p>
          <a:p>
            <a:pPr marL="0" indent="0">
              <a:buNone/>
            </a:pPr>
            <a:r>
              <a:rPr lang="ru-RU" dirty="0" smtClean="0"/>
              <a:t>- Выслушивается при аускультации в нижних долях легких, преимущественно в стоячем «на задних лапах» положении.</a:t>
            </a:r>
          </a:p>
          <a:p>
            <a:pPr>
              <a:buFontTx/>
              <a:buChar char="-"/>
            </a:pPr>
            <a:r>
              <a:rPr lang="ru-RU" dirty="0" smtClean="0"/>
              <a:t>При </a:t>
            </a:r>
            <a:r>
              <a:rPr lang="en-US" dirty="0" err="1" smtClean="0"/>
              <a:t>Rg</a:t>
            </a:r>
            <a:r>
              <a:rPr lang="en-US" dirty="0" smtClean="0"/>
              <a:t> – </a:t>
            </a:r>
            <a:r>
              <a:rPr lang="ru-RU" dirty="0" smtClean="0"/>
              <a:t>диагностике, ярко выраженно бронхиальное дерево.</a:t>
            </a:r>
          </a:p>
          <a:p>
            <a:pPr>
              <a:buFontTx/>
              <a:buChar char="-"/>
            </a:pPr>
            <a:r>
              <a:rPr lang="ru-RU" dirty="0" smtClean="0"/>
              <a:t>Тахикардия(150 – 180/мин),</a:t>
            </a:r>
          </a:p>
          <a:p>
            <a:pPr>
              <a:buFontTx/>
              <a:buChar char="-"/>
            </a:pPr>
            <a:r>
              <a:rPr lang="ru-RU" dirty="0" err="1" smtClean="0"/>
              <a:t>Тахипноэ</a:t>
            </a:r>
            <a:r>
              <a:rPr lang="ru-RU" dirty="0" smtClean="0"/>
              <a:t>(70 – 100/мин),</a:t>
            </a:r>
          </a:p>
          <a:p>
            <a:pPr marL="0" indent="0">
              <a:buNone/>
            </a:pPr>
            <a:r>
              <a:rPr lang="ru-RU" dirty="0" smtClean="0"/>
              <a:t>Лечение:</a:t>
            </a:r>
          </a:p>
          <a:p>
            <a:pPr>
              <a:buFontTx/>
              <a:buChar char="-"/>
            </a:pPr>
            <a:r>
              <a:rPr lang="ru-RU" dirty="0" smtClean="0"/>
              <a:t>Фуросемид в/в, в/м, п/к. К: 1-4 мг/кг, С: 2-6 мг/кг, в зависимости от тяжести состояния( каждые 1 – 3,4 часа);</a:t>
            </a:r>
          </a:p>
          <a:p>
            <a:pPr>
              <a:buFontTx/>
              <a:buChar char="-"/>
            </a:pPr>
            <a:r>
              <a:rPr lang="ru-RU" dirty="0" smtClean="0"/>
              <a:t>Оксигенотерапия – постоянно, до полной стабилизации пациента;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64679" y="1521151"/>
            <a:ext cx="3302877" cy="5230027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Глюкоза 5%,</a:t>
            </a:r>
          </a:p>
          <a:p>
            <a:pPr>
              <a:buFontTx/>
              <a:buChar char="-"/>
            </a:pPr>
            <a:r>
              <a:rPr lang="ru-RU" dirty="0" err="1" smtClean="0"/>
              <a:t>Гемобаланс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В 12,</a:t>
            </a:r>
          </a:p>
          <a:p>
            <a:pPr>
              <a:buFontTx/>
              <a:buChar char="-"/>
            </a:pPr>
            <a:r>
              <a:rPr lang="ru-RU" dirty="0" smtClean="0"/>
              <a:t>Атропина Сульфат 0,1% - 0,02 – 0,14 мг/кг каждые 6 – 8 часов(в/в, в/м, п/к).</a:t>
            </a:r>
          </a:p>
          <a:p>
            <a:pPr>
              <a:buFontTx/>
              <a:buChar char="-"/>
            </a:pPr>
            <a:r>
              <a:rPr lang="ru-RU" dirty="0" err="1" smtClean="0"/>
              <a:t>Инфузионная</a:t>
            </a:r>
            <a:r>
              <a:rPr lang="ru-RU" dirty="0" smtClean="0"/>
              <a:t> терапия (с осторожностью!!!).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1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3376"/>
            <a:ext cx="10353761" cy="1326321"/>
          </a:xfrm>
        </p:spPr>
        <p:txBody>
          <a:bodyPr/>
          <a:lstStyle/>
          <a:p>
            <a:r>
              <a:rPr lang="ru-RU" dirty="0" smtClean="0"/>
              <a:t>Асистолия и апноэ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099" y="1145137"/>
            <a:ext cx="5814700" cy="5712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 Зрачки расширены;</a:t>
            </a:r>
          </a:p>
          <a:p>
            <a:pPr>
              <a:buFontTx/>
              <a:buChar char="-"/>
            </a:pPr>
            <a:r>
              <a:rPr lang="ru-RU" dirty="0" smtClean="0"/>
              <a:t>При аускультации не прослушиваются тоны сердца;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пульсовой волны на бедренной артерии;</a:t>
            </a:r>
          </a:p>
          <a:p>
            <a:pPr>
              <a:buFontTx/>
              <a:buChar char="-"/>
            </a:pPr>
            <a:r>
              <a:rPr lang="ru-RU" dirty="0" smtClean="0"/>
              <a:t>Отсутствие экскурсии грудной клетки;</a:t>
            </a:r>
          </a:p>
          <a:p>
            <a:pPr>
              <a:buFontTx/>
              <a:buChar char="-"/>
            </a:pPr>
            <a:r>
              <a:rPr lang="ru-RU" dirty="0" smtClean="0"/>
              <a:t>Цианоз слизистых оболочек;</a:t>
            </a:r>
          </a:p>
          <a:p>
            <a:pPr>
              <a:buFontTx/>
              <a:buChar char="-"/>
            </a:pPr>
            <a:r>
              <a:rPr lang="ru-RU" dirty="0" smtClean="0"/>
              <a:t>СНК – 0 сек.</a:t>
            </a:r>
          </a:p>
          <a:p>
            <a:pPr>
              <a:buFontTx/>
              <a:buChar char="-"/>
            </a:pPr>
            <a:r>
              <a:rPr lang="ru-RU" dirty="0" smtClean="0"/>
              <a:t>АД – не измеряется;</a:t>
            </a:r>
          </a:p>
          <a:p>
            <a:pPr>
              <a:buFontTx/>
              <a:buChar char="-"/>
            </a:pPr>
            <a:r>
              <a:rPr lang="ru-RU" dirty="0" smtClean="0"/>
              <a:t>Голосовая щель, частично спавшаяся;</a:t>
            </a:r>
          </a:p>
          <a:p>
            <a:pPr>
              <a:buFontTx/>
              <a:buChar char="-"/>
            </a:pPr>
            <a:r>
              <a:rPr lang="ru-RU" dirty="0" smtClean="0"/>
              <a:t>ГБЧ – отсутствует;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3402" y="1145137"/>
            <a:ext cx="5876167" cy="5712863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Неотложная помощь(5 – 7 минут, с начала остановки сердца):</a:t>
            </a:r>
          </a:p>
          <a:p>
            <a:pPr>
              <a:buFontTx/>
              <a:buChar char="-"/>
            </a:pPr>
            <a:r>
              <a:rPr lang="ru-RU" sz="1800" dirty="0" smtClean="0"/>
              <a:t>Интубация + оксигенотерапия;</a:t>
            </a:r>
          </a:p>
          <a:p>
            <a:pPr>
              <a:buFontTx/>
              <a:buChar char="-"/>
            </a:pPr>
            <a:r>
              <a:rPr lang="ru-RU" sz="1800" dirty="0" smtClean="0"/>
              <a:t>Венозный доступ (катетеризация) – Параллельно с интубацией!!!</a:t>
            </a:r>
          </a:p>
          <a:p>
            <a:pPr>
              <a:buFontTx/>
              <a:buChar char="-"/>
            </a:pPr>
            <a:r>
              <a:rPr lang="ru-RU" sz="1800" dirty="0" smtClean="0"/>
              <a:t>Непрямой массаж сердца + механическая вентиляция легких:</a:t>
            </a:r>
          </a:p>
          <a:p>
            <a:pPr marL="0" indent="0">
              <a:buNone/>
            </a:pPr>
            <a:r>
              <a:rPr lang="ru-RU" sz="1800" dirty="0" smtClean="0"/>
              <a:t>Техника: 5 надавливающих движений : 1 вдох,</a:t>
            </a:r>
          </a:p>
          <a:p>
            <a:pPr marL="0" indent="0">
              <a:buNone/>
            </a:pPr>
            <a:r>
              <a:rPr lang="ru-RU" sz="1800" dirty="0" smtClean="0"/>
              <a:t>Проводить контроль состояния каждую минуту </a:t>
            </a:r>
            <a:r>
              <a:rPr lang="ru-RU" sz="1800" dirty="0" err="1" smtClean="0"/>
              <a:t>реанимационых</a:t>
            </a:r>
            <a:r>
              <a:rPr lang="ru-RU" sz="1800" dirty="0" smtClean="0"/>
              <a:t> действий(Оценка, в течении 10 секунд.)</a:t>
            </a:r>
          </a:p>
          <a:p>
            <a:pPr>
              <a:buFontTx/>
              <a:buChar char="-"/>
            </a:pPr>
            <a:r>
              <a:rPr lang="ru-RU" sz="1800" dirty="0" err="1" smtClean="0"/>
              <a:t>Эпинефрин</a:t>
            </a:r>
            <a:r>
              <a:rPr lang="ru-RU" sz="1800" dirty="0" smtClean="0"/>
              <a:t> в/в – 0,02 – 0,2мг/кг;</a:t>
            </a:r>
          </a:p>
          <a:p>
            <a:pPr>
              <a:buFontTx/>
              <a:buChar char="-"/>
            </a:pPr>
            <a:r>
              <a:rPr lang="ru-RU" sz="1800" dirty="0" err="1" smtClean="0"/>
              <a:t>Допамин</a:t>
            </a:r>
            <a:r>
              <a:rPr lang="ru-RU" sz="1800" dirty="0" smtClean="0"/>
              <a:t> в/в – 0,2 – 0,5 мг/кг;</a:t>
            </a:r>
          </a:p>
          <a:p>
            <a:pPr>
              <a:buFontTx/>
              <a:buChar char="-"/>
            </a:pPr>
            <a:r>
              <a:rPr lang="ru-RU" sz="1800" dirty="0" smtClean="0"/>
              <a:t>Вазопрессин в/в – 0,1 – 0,2 мл/5 кг;</a:t>
            </a:r>
          </a:p>
          <a:p>
            <a:pPr>
              <a:buFontTx/>
              <a:buChar char="-"/>
            </a:pPr>
            <a:r>
              <a:rPr lang="ru-RU" sz="1800" dirty="0" smtClean="0"/>
              <a:t>Атропина Сульфат 0,1% - </a:t>
            </a:r>
            <a:r>
              <a:rPr lang="ru-RU" sz="1800" dirty="0"/>
              <a:t>0,02 – 0,14 </a:t>
            </a:r>
            <a:r>
              <a:rPr lang="ru-RU" sz="1800" dirty="0" smtClean="0"/>
              <a:t>мг/кг;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78" y="5519696"/>
            <a:ext cx="2044224" cy="13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Лучше сломать пару ребер, чем протянуть ноги.</a:t>
            </a:r>
          </a:p>
          <a:p>
            <a:pPr marL="0" indent="0">
              <a:buNone/>
            </a:pPr>
            <a:r>
              <a:rPr lang="en-US" dirty="0" smtClean="0"/>
              <a:t>P.S. </a:t>
            </a:r>
            <a:r>
              <a:rPr lang="ru-RU" dirty="0" smtClean="0"/>
              <a:t> Винни Джонс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34" y="2818449"/>
            <a:ext cx="5716424" cy="38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202</TotalTime>
  <Words>478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Организация работы в стационаре, типа ОРИТ</vt:lpstr>
      <vt:lpstr>Содержание</vt:lpstr>
      <vt:lpstr>1. Оснащение стационара ОРИТ</vt:lpstr>
      <vt:lpstr>Презентация PowerPoint</vt:lpstr>
      <vt:lpstr>2. Профессиональная подготовка врача и ассистентов ОРИТ</vt:lpstr>
      <vt:lpstr>Презентация PowerPoint</vt:lpstr>
      <vt:lpstr>Алгоритм действий ОРИТ</vt:lpstr>
      <vt:lpstr>Асистолия и апноэ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в стационаре, типа ОРИТ</dc:title>
  <dc:creator>Klimov_Misha@outlook.com</dc:creator>
  <cp:lastModifiedBy>Klimov_Misha@outlook.com</cp:lastModifiedBy>
  <cp:revision>18</cp:revision>
  <dcterms:created xsi:type="dcterms:W3CDTF">2017-11-22T03:20:57Z</dcterms:created>
  <dcterms:modified xsi:type="dcterms:W3CDTF">2017-12-03T22:13:47Z</dcterms:modified>
</cp:coreProperties>
</file>